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3" r:id="rId4"/>
    <p:sldId id="271" r:id="rId5"/>
    <p:sldId id="272" r:id="rId6"/>
    <p:sldId id="265" r:id="rId7"/>
    <p:sldId id="261" r:id="rId8"/>
    <p:sldId id="270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609600"/>
            <a:ext cx="9144000" cy="6172200"/>
          </a:xfrm>
        </p:spPr>
        <p:txBody>
          <a:bodyPr>
            <a:normAutofit/>
          </a:bodyPr>
          <a:lstStyle/>
          <a:p>
            <a:pPr algn="justLow"/>
            <a:r>
              <a:rPr lang="en-US" sz="2800" dirty="0" smtClean="0"/>
              <a:t>Heat required </a:t>
            </a:r>
            <a:r>
              <a:rPr lang="en-US" sz="2800" dirty="0"/>
              <a:t>for fusion </a:t>
            </a:r>
            <a:r>
              <a:rPr lang="en-US" sz="2800" dirty="0" smtClean="0"/>
              <a:t>of </a:t>
            </a:r>
            <a:r>
              <a:rPr lang="en-US" sz="2800" dirty="0"/>
              <a:t>components being welded comes </a:t>
            </a:r>
            <a:r>
              <a:rPr lang="en-US" sz="2800" dirty="0" smtClean="0"/>
              <a:t>from different </a:t>
            </a:r>
            <a:r>
              <a:rPr lang="en-US" sz="2800" dirty="0"/>
              <a:t>sources in different fusion welding processes (gas, arc and high </a:t>
            </a:r>
            <a:r>
              <a:rPr lang="en-US" sz="2800" dirty="0" smtClean="0"/>
              <a:t>energy  beam</a:t>
            </a:r>
            <a:r>
              <a:rPr lang="en-US" sz="2800" dirty="0"/>
              <a:t>). </a:t>
            </a:r>
            <a:endParaRPr lang="en-US" sz="2800" dirty="0" smtClean="0"/>
          </a:p>
          <a:p>
            <a:r>
              <a:rPr lang="en-US" sz="2800" dirty="0" smtClean="0"/>
              <a:t>Arc </a:t>
            </a:r>
            <a:r>
              <a:rPr lang="en-US" sz="2800" dirty="0"/>
              <a:t>power (arc current I X arc voltage V</a:t>
            </a:r>
            <a:r>
              <a:rPr lang="en-US" sz="2800" dirty="0" smtClean="0"/>
              <a:t>),</a:t>
            </a:r>
            <a:endParaRPr lang="en-US" sz="2800" dirty="0"/>
          </a:p>
          <a:p>
            <a:pPr algn="justLow"/>
            <a:r>
              <a:rPr lang="en-US" sz="2800" dirty="0" smtClean="0"/>
              <a:t>Different </a:t>
            </a:r>
            <a:r>
              <a:rPr lang="en-US" sz="2800" dirty="0"/>
              <a:t>welding processes provide heat at different </a:t>
            </a:r>
            <a:r>
              <a:rPr lang="en-US" sz="2800" dirty="0" smtClean="0"/>
              <a:t>power  </a:t>
            </a:r>
            <a:r>
              <a:rPr lang="en-US" sz="2800" dirty="0"/>
              <a:t>densities due to the </a:t>
            </a:r>
            <a:r>
              <a:rPr lang="en-US" sz="2800" dirty="0" smtClean="0"/>
              <a:t>fact that </a:t>
            </a:r>
            <a:r>
              <a:rPr lang="en-US" sz="2800" dirty="0"/>
              <a:t>it is applied over different areas on the surface of base metal in case of </a:t>
            </a:r>
            <a:r>
              <a:rPr lang="en-US" sz="2800" dirty="0" smtClean="0"/>
              <a:t>different processes.</a:t>
            </a:r>
          </a:p>
          <a:p>
            <a:pPr algn="justLow"/>
            <a:endParaRPr lang="en-US" sz="2800" dirty="0" smtClean="0"/>
          </a:p>
          <a:p>
            <a:r>
              <a:rPr lang="en-US" sz="2800" dirty="0" smtClean="0"/>
              <a:t>Power  </a:t>
            </a:r>
            <a:r>
              <a:rPr lang="en-US" sz="2800" dirty="0"/>
              <a:t>density (kW/mm2) is directly governed </a:t>
            </a:r>
            <a:r>
              <a:rPr lang="en-US" sz="2800" dirty="0" smtClean="0"/>
              <a:t>by:</a:t>
            </a:r>
          </a:p>
          <a:p>
            <a:pPr>
              <a:buFontTx/>
              <a:buChar char="-"/>
            </a:pPr>
            <a:r>
              <a:rPr lang="en-US" sz="2800" dirty="0" smtClean="0"/>
              <a:t>area </a:t>
            </a:r>
            <a:r>
              <a:rPr lang="en-US" sz="2800" dirty="0"/>
              <a:t>over </a:t>
            </a:r>
            <a:r>
              <a:rPr lang="en-US" sz="2800" dirty="0" smtClean="0"/>
              <a:t>which heat </a:t>
            </a:r>
            <a:r>
              <a:rPr lang="en-US" sz="2800" dirty="0"/>
              <a:t>is </a:t>
            </a:r>
            <a:r>
              <a:rPr lang="en-US" sz="2800" dirty="0" smtClean="0"/>
              <a:t>applied </a:t>
            </a:r>
            <a:r>
              <a:rPr lang="en-US" sz="2800" dirty="0" smtClean="0">
                <a:solidFill>
                  <a:srgbClr val="FF0000"/>
                </a:solidFill>
              </a:rPr>
              <a:t>(P/A)</a:t>
            </a:r>
          </a:p>
          <a:p>
            <a:pPr>
              <a:buFontTx/>
              <a:buChar char="-"/>
            </a:pPr>
            <a:r>
              <a:rPr lang="en-US" sz="2800" dirty="0" smtClean="0"/>
              <a:t>welding parameters</a:t>
            </a:r>
          </a:p>
          <a:p>
            <a:pPr algn="justLow"/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62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Need of optimum power density of welding </a:t>
            </a:r>
            <a:r>
              <a:rPr lang="en-US" sz="4800" b="1" dirty="0" smtClean="0"/>
              <a:t>process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917" y="1905000"/>
            <a:ext cx="91440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Low </a:t>
            </a:r>
            <a:r>
              <a:rPr lang="en-US" sz="3600" dirty="0"/>
              <a:t>power density processes need higher heat input than high </a:t>
            </a:r>
            <a:r>
              <a:rPr lang="en-US" sz="3600" dirty="0" smtClean="0"/>
              <a:t>power density </a:t>
            </a:r>
            <a:r>
              <a:rPr lang="en-US" sz="3600" dirty="0"/>
              <a:t>processes.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Neither </a:t>
            </a:r>
            <a:r>
              <a:rPr lang="en-US" sz="3600" dirty="0"/>
              <a:t>too low nor too high heat input is considered good </a:t>
            </a:r>
            <a:r>
              <a:rPr lang="en-US" sz="3600" dirty="0" smtClean="0"/>
              <a:t>for developing </a:t>
            </a:r>
            <a:r>
              <a:rPr lang="en-US" sz="3600" dirty="0"/>
              <a:t>a sound weld joint. </a:t>
            </a:r>
          </a:p>
        </p:txBody>
      </p:sp>
    </p:spTree>
    <p:extLst>
      <p:ext uri="{BB962C8B-B14F-4D97-AF65-F5344CB8AC3E}">
        <p14:creationId xmlns:p14="http://schemas.microsoft.com/office/powerpoint/2010/main" val="27631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Need of optimum power density of welding process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355050"/>
            <a:ext cx="3581400" cy="413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1752599"/>
            <a:ext cx="8915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-Low </a:t>
            </a:r>
            <a:r>
              <a:rPr lang="en-US" sz="2800" dirty="0"/>
              <a:t>heat input can lead </a:t>
            </a:r>
            <a:r>
              <a:rPr lang="en-US" sz="2800" dirty="0" smtClean="0"/>
              <a:t>to: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lack of </a:t>
            </a:r>
            <a:r>
              <a:rPr lang="en-US" sz="2800" dirty="0" smtClean="0"/>
              <a:t>penetration and </a:t>
            </a:r>
          </a:p>
          <a:p>
            <a:r>
              <a:rPr lang="en-US" sz="2800" dirty="0" smtClean="0"/>
              <a:t> poor </a:t>
            </a:r>
            <a:r>
              <a:rPr lang="en-US" sz="2800" dirty="0"/>
              <a:t>fusion of </a:t>
            </a:r>
            <a:r>
              <a:rPr lang="en-US" sz="2800" dirty="0" smtClean="0"/>
              <a:t>faying surfaces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-Excessive heat </a:t>
            </a:r>
            <a:r>
              <a:rPr lang="en-US" sz="2800" dirty="0"/>
              <a:t>input may </a:t>
            </a:r>
            <a:r>
              <a:rPr lang="en-US" sz="2800" dirty="0" smtClean="0"/>
              <a:t>cause:</a:t>
            </a:r>
          </a:p>
          <a:p>
            <a:r>
              <a:rPr lang="en-US" sz="2800" dirty="0" smtClean="0"/>
              <a:t> damage to the </a:t>
            </a:r>
            <a:r>
              <a:rPr lang="en-US" sz="2800" dirty="0"/>
              <a:t>base metal in </a:t>
            </a:r>
            <a:r>
              <a:rPr lang="en-US" sz="2800" dirty="0" smtClean="0"/>
              <a:t>terms of</a:t>
            </a:r>
          </a:p>
          <a:p>
            <a:r>
              <a:rPr lang="en-US" sz="2800" dirty="0" smtClean="0"/>
              <a:t> distortion</a:t>
            </a:r>
            <a:r>
              <a:rPr lang="en-US" sz="2800" dirty="0"/>
              <a:t>, </a:t>
            </a:r>
            <a:r>
              <a:rPr lang="en-US" sz="2800" dirty="0" smtClean="0"/>
              <a:t>softening </a:t>
            </a:r>
            <a:r>
              <a:rPr lang="en-US" sz="2800" dirty="0"/>
              <a:t>of HAZ </a:t>
            </a:r>
            <a:r>
              <a:rPr lang="en-US" sz="2800" dirty="0" smtClean="0"/>
              <a:t>and</a:t>
            </a:r>
          </a:p>
          <a:p>
            <a:r>
              <a:rPr lang="en-US" sz="2800" dirty="0" smtClean="0"/>
              <a:t> Reduced mechanical properties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648200" y="5562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Effect of welding process on angular distortion of weld joint as a function </a:t>
            </a:r>
            <a:r>
              <a:rPr lang="en-US" dirty="0" smtClean="0"/>
              <a:t>of plate </a:t>
            </a:r>
            <a:r>
              <a:rPr lang="en-US" dirty="0"/>
              <a:t>thickness</a:t>
            </a:r>
          </a:p>
        </p:txBody>
      </p:sp>
    </p:spTree>
    <p:extLst>
      <p:ext uri="{BB962C8B-B14F-4D97-AF65-F5344CB8AC3E}">
        <p14:creationId xmlns:p14="http://schemas.microsoft.com/office/powerpoint/2010/main" val="139462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Need of optimum power density of welding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High heat input </a:t>
            </a:r>
            <a:r>
              <a:rPr lang="en-US" sz="2800" dirty="0" smtClean="0"/>
              <a:t>lowers the tensile </a:t>
            </a:r>
            <a:r>
              <a:rPr lang="en-US" sz="2800" dirty="0"/>
              <a:t>strength of many </a:t>
            </a:r>
            <a:r>
              <a:rPr lang="en-US" sz="2800" dirty="0" smtClean="0"/>
              <a:t>aluminum alloy  due to:</a:t>
            </a:r>
          </a:p>
          <a:p>
            <a:pPr marL="0" indent="0">
              <a:buNone/>
            </a:pPr>
            <a:r>
              <a:rPr lang="en-US" sz="2800" dirty="0" smtClean="0"/>
              <a:t> thermal softening </a:t>
            </a:r>
            <a:r>
              <a:rPr lang="en-US" sz="2800" dirty="0"/>
              <a:t>of HAZ </a:t>
            </a:r>
            <a:r>
              <a:rPr lang="en-US" sz="2800" dirty="0" smtClean="0"/>
              <a:t>and</a:t>
            </a:r>
          </a:p>
          <a:p>
            <a:pPr marL="0" indent="0">
              <a:buNone/>
            </a:pPr>
            <a:r>
              <a:rPr lang="en-US" sz="2800" dirty="0" smtClean="0"/>
              <a:t> development </a:t>
            </a:r>
            <a:r>
              <a:rPr lang="en-US" sz="2800" dirty="0"/>
              <a:t>of undesirable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metallurgical </a:t>
            </a:r>
            <a:r>
              <a:rPr lang="en-US" sz="2800" dirty="0"/>
              <a:t>properties of </a:t>
            </a:r>
            <a:r>
              <a:rPr lang="en-US" sz="2800" dirty="0" smtClean="0"/>
              <a:t>the</a:t>
            </a:r>
          </a:p>
          <a:p>
            <a:pPr marL="0" indent="0">
              <a:buNone/>
            </a:pPr>
            <a:r>
              <a:rPr lang="en-US" sz="2800" dirty="0" smtClean="0"/>
              <a:t> weldment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Use </a:t>
            </a:r>
            <a:r>
              <a:rPr lang="en-US" sz="2800" dirty="0"/>
              <a:t>of high </a:t>
            </a:r>
            <a:r>
              <a:rPr lang="en-US" sz="2800" dirty="0" smtClean="0"/>
              <a:t>power density offers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>many </a:t>
            </a:r>
            <a:r>
              <a:rPr lang="en-US" sz="2800" dirty="0" smtClean="0"/>
              <a:t>advantages</a:t>
            </a:r>
            <a:r>
              <a:rPr lang="en-US" sz="2800" dirty="0"/>
              <a:t> </a:t>
            </a:r>
            <a:r>
              <a:rPr lang="en-US" sz="2800" dirty="0" smtClean="0"/>
              <a:t>such as:</a:t>
            </a:r>
          </a:p>
          <a:p>
            <a:pPr marL="0" indent="0">
              <a:buNone/>
            </a:pPr>
            <a:r>
              <a:rPr lang="en-US" sz="2800" dirty="0" smtClean="0"/>
              <a:t>   deep </a:t>
            </a:r>
            <a:r>
              <a:rPr lang="en-US" sz="2800" dirty="0"/>
              <a:t>penetration,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high welding speed </a:t>
            </a:r>
            <a:r>
              <a:rPr lang="en-US" sz="2800" dirty="0"/>
              <a:t>and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improved </a:t>
            </a:r>
            <a:r>
              <a:rPr lang="en-US" sz="2800" dirty="0"/>
              <a:t>quality of welding joints.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573" y="2057401"/>
            <a:ext cx="3971925" cy="331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793673" y="5373469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effect of heat input on tensile </a:t>
            </a:r>
            <a:r>
              <a:rPr lang="en-US" dirty="0" smtClean="0"/>
              <a:t>strength of</a:t>
            </a:r>
          </a:p>
          <a:p>
            <a:r>
              <a:rPr lang="en-US" dirty="0" smtClean="0"/>
              <a:t>aluminum </a:t>
            </a:r>
            <a:r>
              <a:rPr lang="en-US" dirty="0"/>
              <a:t>alloy weld  </a:t>
            </a:r>
            <a:r>
              <a:rPr lang="en-US" dirty="0" smtClean="0"/>
              <a:t>joints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0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509" y="-381000"/>
            <a:ext cx="8229600" cy="1143000"/>
          </a:xfrm>
        </p:spPr>
        <p:txBody>
          <a:bodyPr/>
          <a:lstStyle/>
          <a:p>
            <a:r>
              <a:rPr lang="en-US" b="1" dirty="0"/>
              <a:t>Introduction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7" t="4888" r="952" b="5040"/>
          <a:stretch/>
        </p:blipFill>
        <p:spPr bwMode="auto">
          <a:xfrm>
            <a:off x="990600" y="4285396"/>
            <a:ext cx="6966857" cy="2329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65648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Heat intensity and maximum temperature related with </a:t>
            </a:r>
            <a:r>
              <a:rPr lang="en-US" b="1" dirty="0" smtClean="0"/>
              <a:t>different welding </a:t>
            </a:r>
            <a:r>
              <a:rPr lang="en-US" b="1" dirty="0"/>
              <a:t>processes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0" t="14634" r="3711"/>
          <a:stretch/>
        </p:blipFill>
        <p:spPr bwMode="auto">
          <a:xfrm>
            <a:off x="110836" y="609600"/>
            <a:ext cx="7813964" cy="365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978890"/>
              </p:ext>
            </p:extLst>
          </p:nvPr>
        </p:nvGraphicFramePr>
        <p:xfrm>
          <a:off x="990600" y="4295774"/>
          <a:ext cx="838200" cy="2308745"/>
        </p:xfrm>
        <a:graphic>
          <a:graphicData uri="http://schemas.openxmlformats.org/drawingml/2006/table">
            <a:tbl>
              <a:tblPr/>
              <a:tblGrid>
                <a:gridCol w="838200"/>
              </a:tblGrid>
              <a:tr h="23087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08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/>
              <a:t>Effect of power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372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Fusion welding processes are based on localized melting using high-density </a:t>
            </a:r>
            <a:r>
              <a:rPr lang="en-US" sz="2800" dirty="0" smtClean="0"/>
              <a:t>heat energy to ensure </a:t>
            </a:r>
            <a:r>
              <a:rPr lang="en-US" sz="2800" dirty="0"/>
              <a:t>melting of base metal in short </a:t>
            </a:r>
            <a:r>
              <a:rPr lang="en-US" sz="2800" dirty="0" smtClean="0"/>
              <a:t>time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r>
              <a:rPr lang="en-US" sz="2800" dirty="0" smtClean="0"/>
              <a:t>It </a:t>
            </a:r>
            <a:r>
              <a:rPr lang="en-US" sz="2800" dirty="0"/>
              <a:t>is necessary that </a:t>
            </a:r>
            <a:r>
              <a:rPr lang="en-US" sz="2800" dirty="0" smtClean="0"/>
              <a:t>energy density </a:t>
            </a:r>
            <a:r>
              <a:rPr lang="en-US" sz="2800" dirty="0"/>
              <a:t>of welding process is high </a:t>
            </a:r>
            <a:r>
              <a:rPr lang="en-US" sz="2800" dirty="0" smtClean="0"/>
              <a:t>enough</a:t>
            </a:r>
          </a:p>
          <a:p>
            <a:endParaRPr lang="en-US" sz="2800" dirty="0" smtClean="0"/>
          </a:p>
          <a:p>
            <a:r>
              <a:rPr lang="en-US" sz="2800" dirty="0" smtClean="0"/>
              <a:t>Heat </a:t>
            </a:r>
            <a:r>
              <a:rPr lang="en-US" sz="2800" dirty="0"/>
              <a:t>required for melting the unit quantity of a given metal is constant </a:t>
            </a:r>
            <a:r>
              <a:rPr lang="en-US" sz="2800" dirty="0" err="1" smtClean="0"/>
              <a:t>andis</a:t>
            </a:r>
            <a:r>
              <a:rPr lang="en-US" sz="2800" dirty="0" smtClean="0"/>
              <a:t> </a:t>
            </a:r>
            <a:r>
              <a:rPr lang="en-US" sz="2800" dirty="0"/>
              <a:t>a property of material.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Heat </a:t>
            </a:r>
            <a:r>
              <a:rPr lang="en-US" sz="2800" dirty="0"/>
              <a:t>for melting comprises sensible heat and latent heat.</a:t>
            </a:r>
          </a:p>
          <a:p>
            <a:pPr marL="0" indent="0">
              <a:buNone/>
            </a:pPr>
            <a:r>
              <a:rPr lang="en-US" sz="2800" dirty="0" smtClean="0"/>
              <a:t>     Latent </a:t>
            </a:r>
            <a:r>
              <a:rPr lang="en-US" sz="2800" dirty="0"/>
              <a:t>heat for steel is 2 kJ/mm3.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096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1552575" y="242888"/>
            <a:ext cx="6172200" cy="1447800"/>
          </a:xfrm>
        </p:spPr>
        <p:txBody>
          <a:bodyPr/>
          <a:lstStyle/>
          <a:p>
            <a:r>
              <a:rPr lang="en-US" altLang="en-US" dirty="0" smtClean="0"/>
              <a:t>Heating Curve for a Pure Metal </a:t>
            </a:r>
          </a:p>
        </p:txBody>
      </p:sp>
      <p:pic>
        <p:nvPicPr>
          <p:cNvPr id="419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22663" y="3190875"/>
            <a:ext cx="5614987" cy="3529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41988" name="Picture 4" descr="nu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67300"/>
            <a:ext cx="226695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62113"/>
            <a:ext cx="69342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Rectangle 4"/>
          <p:cNvSpPr>
            <a:spLocks noChangeArrowheads="1"/>
          </p:cNvSpPr>
          <p:nvPr/>
        </p:nvSpPr>
        <p:spPr bwMode="auto">
          <a:xfrm>
            <a:off x="3874694" y="3810000"/>
            <a:ext cx="183832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 err="1" smtClean="0"/>
              <a:t>Ql</a:t>
            </a:r>
            <a:r>
              <a:rPr lang="en-US" altLang="en-US" b="1" dirty="0" smtClean="0"/>
              <a:t> </a:t>
            </a:r>
            <a:r>
              <a:rPr lang="en-US" altLang="en-US" b="1" dirty="0"/>
              <a:t>= M * Delta </a:t>
            </a:r>
            <a:r>
              <a:rPr lang="en-US" altLang="en-US" b="1" dirty="0" smtClean="0"/>
              <a:t>H</a:t>
            </a:r>
          </a:p>
          <a:p>
            <a:r>
              <a:rPr lang="en-US" altLang="en-US" sz="1400" b="1" i="1" dirty="0" smtClean="0">
                <a:cs typeface="+mj-cs"/>
              </a:rPr>
              <a:t>Delta H=H3-H2</a:t>
            </a:r>
            <a:endParaRPr lang="en-US" altLang="en-US" sz="1400" b="1" i="1" dirty="0">
              <a:cs typeface="+mj-cs"/>
            </a:endParaRPr>
          </a:p>
          <a:p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41991" name="Rectangle 5"/>
          <p:cNvSpPr>
            <a:spLocks noChangeArrowheads="1"/>
          </p:cNvSpPr>
          <p:nvPr/>
        </p:nvSpPr>
        <p:spPr bwMode="auto">
          <a:xfrm>
            <a:off x="2085109" y="5909893"/>
            <a:ext cx="223651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 smtClean="0"/>
              <a:t>Qs </a:t>
            </a:r>
            <a:r>
              <a:rPr lang="en-US" altLang="en-US" b="1" dirty="0"/>
              <a:t>= M * C * Delta </a:t>
            </a:r>
            <a:r>
              <a:rPr lang="en-US" altLang="en-US" b="1" dirty="0" smtClean="0"/>
              <a:t>T</a:t>
            </a:r>
          </a:p>
          <a:p>
            <a:r>
              <a:rPr lang="en-US" altLang="en-US" sz="1400" b="1" i="1" dirty="0">
                <a:cs typeface="+mj-cs"/>
              </a:rPr>
              <a:t>Delta </a:t>
            </a:r>
            <a:r>
              <a:rPr lang="en-US" altLang="en-US" sz="1400" b="1" i="1" dirty="0" smtClean="0">
                <a:cs typeface="+mj-cs"/>
              </a:rPr>
              <a:t>T=T2-T1</a:t>
            </a:r>
            <a:endParaRPr lang="en-US" altLang="en-US" sz="1400" b="1" i="1" dirty="0">
              <a:cs typeface="+mj-cs"/>
            </a:endParaRPr>
          </a:p>
          <a:p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44883" y="6410282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1518" y="5450722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0162" y="5450722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ar-IQ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2971800" y="3276600"/>
            <a:ext cx="1398318" cy="30641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257800" y="3137595"/>
            <a:ext cx="1138238" cy="208121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7924800" y="3072281"/>
            <a:ext cx="533400" cy="104251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9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Effect of power density</a:t>
            </a:r>
            <a:endParaRPr lang="ar-IQ" sz="5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63"/>
          <a:stretch/>
        </p:blipFill>
        <p:spPr bwMode="auto">
          <a:xfrm>
            <a:off x="914400" y="2514600"/>
            <a:ext cx="2761904" cy="3231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15"/>
          <a:stretch/>
        </p:blipFill>
        <p:spPr bwMode="auto">
          <a:xfrm>
            <a:off x="4800600" y="2579914"/>
            <a:ext cx="3333334" cy="3197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2133600"/>
            <a:ext cx="2057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Low power density heat source </a:t>
            </a:r>
            <a:endParaRPr lang="ar-IQ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2256748"/>
            <a:ext cx="2057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High power density heat source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212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Effect of power density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8305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8600" y="914400"/>
            <a:ext cx="7467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cs typeface="+mj-cs"/>
              </a:rPr>
              <a:t>heat </a:t>
            </a:r>
            <a:r>
              <a:rPr lang="en-US" sz="3600" b="1" dirty="0">
                <a:solidFill>
                  <a:srgbClr val="FF0000"/>
                </a:solidFill>
                <a:cs typeface="+mj-cs"/>
              </a:rPr>
              <a:t>input α  (1 / Power density</a:t>
            </a:r>
            <a:r>
              <a:rPr lang="en-US" sz="3600" b="1" dirty="0" smtClean="0">
                <a:solidFill>
                  <a:srgbClr val="FF0000"/>
                </a:solidFill>
                <a:cs typeface="+mj-cs"/>
              </a:rPr>
              <a:t>)</a:t>
            </a:r>
          </a:p>
          <a:p>
            <a:endParaRPr lang="en-US" sz="3600" b="1" dirty="0" smtClean="0">
              <a:solidFill>
                <a:srgbClr val="FF0000"/>
              </a:solidFill>
              <a:cs typeface="+mj-cs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cs typeface="+mj-cs"/>
              </a:rPr>
              <a:t>heat </a:t>
            </a:r>
            <a:r>
              <a:rPr lang="en-US" sz="3600" b="1" dirty="0">
                <a:solidFill>
                  <a:srgbClr val="FF0000"/>
                </a:solidFill>
                <a:cs typeface="+mj-cs"/>
              </a:rPr>
              <a:t>input α </a:t>
            </a:r>
            <a:r>
              <a:rPr lang="en-US" sz="3600" b="1" dirty="0" smtClean="0">
                <a:solidFill>
                  <a:srgbClr val="FF0000"/>
                </a:solidFill>
                <a:cs typeface="+mj-cs"/>
              </a:rPr>
              <a:t>time (during welding)</a:t>
            </a:r>
            <a:endParaRPr lang="en-US" sz="3600" b="1" dirty="0">
              <a:solidFill>
                <a:srgbClr val="FF0000"/>
              </a:solidFill>
              <a:cs typeface="+mj-cs"/>
            </a:endParaRPr>
          </a:p>
          <a:p>
            <a:endParaRPr lang="en-US" sz="3600" dirty="0">
              <a:cs typeface="+mj-cs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38600" y="3962400"/>
            <a:ext cx="42672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954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Effect of power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914400"/>
            <a:ext cx="9220200" cy="5135563"/>
          </a:xfrm>
        </p:spPr>
        <p:txBody>
          <a:bodyPr>
            <a:noAutofit/>
          </a:bodyPr>
          <a:lstStyle/>
          <a:p>
            <a:pPr algn="justLow"/>
            <a:r>
              <a:rPr lang="en-US" sz="2800" dirty="0"/>
              <a:t>An increase in </a:t>
            </a:r>
            <a:r>
              <a:rPr lang="en-US" sz="2800" dirty="0" smtClean="0"/>
              <a:t>power density </a:t>
            </a:r>
            <a:r>
              <a:rPr lang="en-US" sz="2800" dirty="0"/>
              <a:t>decreases the heat input required for melting </a:t>
            </a:r>
            <a:r>
              <a:rPr lang="en-US" sz="2800" dirty="0" smtClean="0"/>
              <a:t>because </a:t>
            </a:r>
            <a:r>
              <a:rPr lang="en-US" sz="2800" dirty="0"/>
              <a:t>it decreases time over which heat is to be applied during welding for melting. </a:t>
            </a:r>
            <a:endParaRPr lang="en-US" sz="2800" dirty="0" smtClean="0"/>
          </a:p>
          <a:p>
            <a:pPr algn="justLow"/>
            <a:endParaRPr lang="en-US" sz="2800" dirty="0" smtClean="0"/>
          </a:p>
          <a:p>
            <a:pPr algn="justLow"/>
            <a:r>
              <a:rPr lang="en-US" sz="2800" dirty="0" smtClean="0"/>
              <a:t>The </a:t>
            </a:r>
            <a:r>
              <a:rPr lang="en-US" sz="2800" dirty="0"/>
              <a:t>decrease in heat </a:t>
            </a:r>
            <a:r>
              <a:rPr lang="en-US" sz="2800" dirty="0" smtClean="0"/>
              <a:t>application </a:t>
            </a:r>
            <a:r>
              <a:rPr lang="en-US" sz="2800" dirty="0"/>
              <a:t>time </a:t>
            </a:r>
            <a:r>
              <a:rPr lang="en-US" sz="2800" dirty="0" smtClean="0"/>
              <a:t>lowers </a:t>
            </a:r>
            <a:r>
              <a:rPr lang="en-US" sz="2800" dirty="0"/>
              <a:t>the amount of </a:t>
            </a:r>
            <a:r>
              <a:rPr lang="en-US" sz="2800" dirty="0" smtClean="0"/>
              <a:t>heat dissipated </a:t>
            </a:r>
            <a:r>
              <a:rPr lang="en-US" sz="2800" dirty="0"/>
              <a:t>away from the faying surfaces to the base metal so the most of the </a:t>
            </a:r>
            <a:r>
              <a:rPr lang="en-US" sz="2800" dirty="0" smtClean="0"/>
              <a:t>heat applied </a:t>
            </a:r>
            <a:r>
              <a:rPr lang="en-US" sz="2800" dirty="0"/>
              <a:t>on the </a:t>
            </a:r>
            <a:r>
              <a:rPr lang="en-US" sz="2800" dirty="0" smtClean="0"/>
              <a:t>faying surfaces </a:t>
            </a:r>
            <a:r>
              <a:rPr lang="en-US" sz="2800" dirty="0"/>
              <a:t>is used for their fusion </a:t>
            </a:r>
            <a:r>
              <a:rPr lang="en-US" sz="2800" dirty="0" smtClean="0"/>
              <a:t>only</a:t>
            </a:r>
          </a:p>
          <a:p>
            <a:pPr algn="justLow"/>
            <a:endParaRPr lang="en-US" sz="2800" dirty="0" smtClean="0"/>
          </a:p>
          <a:p>
            <a:r>
              <a:rPr lang="en-US" sz="2800" dirty="0"/>
              <a:t>Time to melt the base metal </a:t>
            </a:r>
            <a:r>
              <a:rPr lang="en-US" sz="2800" dirty="0" smtClean="0"/>
              <a:t>is found </a:t>
            </a:r>
            <a:r>
              <a:rPr lang="en-US" sz="2800" dirty="0"/>
              <a:t>inversely proportional to the power density of heat source</a:t>
            </a:r>
          </a:p>
        </p:txBody>
      </p:sp>
    </p:spTree>
    <p:extLst>
      <p:ext uri="{BB962C8B-B14F-4D97-AF65-F5344CB8AC3E}">
        <p14:creationId xmlns:p14="http://schemas.microsoft.com/office/powerpoint/2010/main" val="88684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91440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prstClr val="black"/>
                </a:solidFill>
              </a:rPr>
              <a:t>Effect of </a:t>
            </a:r>
            <a:r>
              <a:rPr lang="en-US" sz="6600" b="1" dirty="0" smtClean="0">
                <a:solidFill>
                  <a:prstClr val="black"/>
                </a:solidFill>
              </a:rPr>
              <a:t>Power Density</a:t>
            </a:r>
            <a:endParaRPr lang="en-US" sz="6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990600"/>
            <a:ext cx="9146004" cy="6642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9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/>
              <a:t>Effect of power density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534400" cy="4696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5943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Effect </a:t>
            </a:r>
            <a:r>
              <a:rPr lang="en-US" dirty="0"/>
              <a:t>of power density of heat source on heat input required for welding</a:t>
            </a:r>
          </a:p>
        </p:txBody>
      </p:sp>
    </p:spTree>
    <p:extLst>
      <p:ext uri="{BB962C8B-B14F-4D97-AF65-F5344CB8AC3E}">
        <p14:creationId xmlns:p14="http://schemas.microsoft.com/office/powerpoint/2010/main" val="241456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538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Introduction </vt:lpstr>
      <vt:lpstr>Introduction</vt:lpstr>
      <vt:lpstr>Effect of power density</vt:lpstr>
      <vt:lpstr>Heating Curve for a Pure Metal </vt:lpstr>
      <vt:lpstr>Effect of power density</vt:lpstr>
      <vt:lpstr>Effect of power density</vt:lpstr>
      <vt:lpstr>Effect of power density</vt:lpstr>
      <vt:lpstr>Effect of Power Density</vt:lpstr>
      <vt:lpstr>Effect of power density</vt:lpstr>
      <vt:lpstr>Need of optimum power density of welding process</vt:lpstr>
      <vt:lpstr>Need of optimum power density of welding process</vt:lpstr>
      <vt:lpstr>Need of optimum power density of welding process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Energy density (kW/mm2) is directly governed by the area over which heat is applied by a particular process besides welding parameters</dc:title>
  <dc:creator>Ehab Saad</dc:creator>
  <cp:lastModifiedBy>Acer5</cp:lastModifiedBy>
  <cp:revision>45</cp:revision>
  <dcterms:created xsi:type="dcterms:W3CDTF">2006-08-16T00:00:00Z</dcterms:created>
  <dcterms:modified xsi:type="dcterms:W3CDTF">2020-12-23T07:55:35Z</dcterms:modified>
</cp:coreProperties>
</file>